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CEFB95-BA74-4444-E5C6-20FD00D927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5CD1EC-175E-1339-E23C-56C68BDCC8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1557EF7-F133-1B78-52C5-09E457E245A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889DFDA-205A-F1AF-E4B3-C2237F6A2C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2922177B-1C55-C9D8-4D98-47AB05E662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BB26C189-929F-1853-800F-7994A6C84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7B50524-D082-45BC-B103-05A16F40415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527EC2-8D7E-C08C-14B2-B8F328BB2F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AC7A2-37A2-4118-88FC-9A835EF260D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7D73784-A3B6-C243-5025-301110EB61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396E92-D9A0-C782-B6B6-3010918CD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06FC95-007B-DA1C-44C6-633C794E6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F1BF8-D7AB-4FED-9F98-8AE46892F8B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41E5E97-A7AA-EB0A-882A-026E489556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C38B45D-29C7-6121-CABB-7262C1E42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86D703-C804-3BCE-B5F4-F0D013472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87F3E-28FF-4F97-8358-054A1A314A2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C728819-F2BA-B16C-E06A-328AB60D02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5A632B5-F234-F85D-5B53-D247BFBDC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ACDC00-38B2-DFAB-DBCB-033CD58BE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F4490-8CAA-4875-95FC-690E7F1DE53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A600B0A-E803-26E7-A8CE-801AC055D9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0B77E-A4A0-0C94-3E44-F43CD9B08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3C3273-7B53-2CEC-445D-2E8AD5106A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2E271-1856-4F33-A70A-36FBD3F5619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247C79F-00A4-C1BA-5A51-6B05E2071B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E6594A7-5A4F-EDF5-6AD9-7196C402B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60F671-92C5-7FE2-6991-BC2A2A28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CE6FB-9F82-4568-8D54-38466046D51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696B1BA-6DC1-A343-0B26-2CDF1587FE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BCBA2F4-247B-99AB-E7C4-CD742A589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A1608B-509C-77E8-3F6C-6B1292362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FD33-1A1F-4163-A1B4-3BD2B486207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CFDCA92-B879-20E4-4A42-E050E0B807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8A9C363-76A0-A0A8-9A82-DE94FEEE3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1A4C25-E67A-451E-79B1-8B69A7E90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77086-E164-4172-A967-B08FA3067C7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2BA1F7A-0115-3425-0A86-DE25CBEF33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83D8C3B-02D2-F2D4-81CB-6FF8C4D9E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5D5A29-5A59-14D3-4CA3-0B51E4019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B8290-3351-4972-AF58-7222614B929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07D63B2-903C-9694-476E-88D3982EB3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EE52F5-9D62-1500-E1A7-C608387D8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E98707-05B8-A78A-76A1-85C714011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84227-8F95-4A51-A69D-A8D8940F0DB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2203A9E-D407-A403-D64B-F8B76F5737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088F058-F80F-0E57-4A0A-3AF492D37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AAB34E-AC5A-C064-9E7F-0D3187B357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B6686-289E-4E42-9567-6F93B25338A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B8B28A6-961B-4F0D-7372-5995D8D3A2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7F9D88E-8798-27AC-80EE-27396EC1B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EBB3-0495-32CA-C963-680711CC1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78735-3B6D-45A3-7E6F-E3513EFBB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055B4-EDCC-C438-8875-AE0A2B77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D94B2-79B0-BDD0-023B-ED5724D3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ED12D-23EC-9C69-3F91-F491CF6F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A43DA-8A31-4F8F-A196-ECC2215545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498795"/>
      </p:ext>
    </p:extLst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176A-B83F-227B-284F-C12D7CF7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4487B-8719-1B9A-67D2-7FFC4415E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6675-6AD7-68F8-0460-69DDB216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72892-A285-913A-49E0-A65F4792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5A295-A973-5EF0-8725-5AE5AC98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7E02-EADC-4303-9B91-F0986BD063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794255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3F887-9A1B-E410-2463-F4CCE039A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18604-A488-0F2B-93A9-1C3086824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75AB-19D9-F15D-E6AA-07BE835E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CD16A-8F90-BB79-B433-B7A81875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589ED-1A2D-DBDF-21FE-C3E4097E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22E26-6DAD-4DD8-A012-848F1E28E4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638750"/>
      </p:ext>
    </p:extLst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8A37-05B7-AF85-657D-EAA2DE53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26CC4-98F3-DB14-8664-8DF471B820C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06E7A-AA8E-86DA-3106-976FCE825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B915E-5D3B-B90D-4716-C482AFC4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7455B-719A-5A0A-1F6D-536918CF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61702-7268-6F40-2429-D59ECE6B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B23FA-99EB-404A-8E53-D9DCA43D7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733731"/>
      </p:ext>
    </p:extLst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22A0-82F1-CF12-3895-F978D769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C640-DE77-983C-2137-C71D4141D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DD6CA-4B70-0837-AD02-B6C2B53DB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7A71F-1FCE-46D8-5714-7FEE0323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3A258-BB07-1483-3319-90676DCA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43E3A-17DD-4F12-232F-AA912099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E0EA43-C982-469B-96D1-9C574FA9A7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535467"/>
      </p:ext>
    </p:extLst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DA94-7A1E-5EA6-1D50-3084328E8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84491-B7D2-645E-4799-47644261D79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FB73B7FD-FD92-0A9A-EDF6-454B950FE0C8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51C20-A041-AD22-C509-407DF5E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F4E2F-271C-7093-8534-CCF61AA7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0894F-D64B-BBCC-CA20-1A0151CE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C55917-0265-4887-A057-4EF72A878C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4083235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963-702A-3053-C696-0BE27905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AC08D58-454D-FC0F-FE19-DAE6D64A832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CB3EA-A8FB-64AD-4102-8C2DCB72A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1BA9B-9A0F-751D-BA73-714F4AC9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A5BE3-4035-D0E0-8590-8016BA33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6B0BF-E593-1958-A97F-A073F4BE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25B794-DE40-48A6-81D1-7810AFBC42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875373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5D52-2801-0CAF-FBF0-DF92DF24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1EAA-C461-40A0-E582-4BC402AE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BC932-AB1D-0B56-171D-AFAC1988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2210A-57C7-2D86-EF0C-B8B6C3F7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05917-0801-8BD3-68E8-FB88B378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2C92-BF3D-4380-923F-EFD99FBD58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95454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78A4-FAB5-D17C-80F7-882BAA190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93F56-E1EE-3691-A304-70ABED912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3F9C3-6E1B-C8E1-1E75-23C44A60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BE049-41CC-281A-567E-8EC3769D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C3F4-51C9-6721-216B-F2F2C5D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68F55-31E1-49EC-BB23-936F7CDD4E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281878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C861-EBBF-BDF0-7E50-EB047A51C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B6D5B-22E5-CC81-CC15-93EFF0F93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BAE4E-319F-281D-89D4-511D51E0D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D78BB-FC12-9663-44C6-676BF2B8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B8AED-0EEC-FC30-2D6C-0835899C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75824-9051-C94A-71A2-C10242CE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40B32-C0CE-4ECB-8E4E-045236A092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9003078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AC8C-21EA-4E8A-AB53-1A0FF5EB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662BA-0CD3-415E-C819-3890FAB0E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C4B8B-76CF-244C-FE4E-5F82A4D5E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0B19C-160A-158B-0DD1-5906097DD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41E56-AC0E-DC02-8F5D-6F64A8267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03C144-E848-D566-83DB-C2251671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50C19-83F2-4FDE-85F6-26CEA593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C354C-0E49-09FF-2192-725C7132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C78FA-4862-4791-9997-E940E4F757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8541186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734F-5B77-276B-06C3-421D17E6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842CD-9574-82CB-9E9D-5C661763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71C4F-7075-6138-67FC-37D4D72D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19F9F-F38F-5857-5EE3-6F47EE99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D617-2F78-4547-BFBA-CE36C172E2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893542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5B494-7959-E62D-A41F-6568F91B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2D827-A7D8-F76B-E444-C50709A9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3D850-CC4E-DA43-8C73-C261C93F2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8B40C-8B62-4F6B-BA98-1F38C66BAA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380044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45D1-0C4C-D4BB-C7FC-8E64F045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F5C5-2CE4-A830-7E17-F379A983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DFB2C-2D33-51CB-C845-14CC1AE6D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9CAF8-6724-17D0-4E5D-DF79304E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0448D-FDDC-1388-62F5-D2922E96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6C002-7410-E813-5B78-14A8EB60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A48C-FE6B-4453-B098-179BDA3E9F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641084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16307-4615-8388-3CD6-AAECDF27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4EDB9F-EBC8-854B-14E8-B91074D8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89DF5-53FF-6E48-0689-3DD6AD584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7ABCF-DD74-38B0-4D7C-13BFC235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9F5B3-DC68-0753-1F18-4F575046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0287E-DBA3-68C2-4159-D994D926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28145-F8B6-4194-8163-A0EE3993A9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910576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7C1263-2BB8-51C7-2D3D-DFA00F3FB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866675-CD0A-739C-CB70-CCDC07D0F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80B4C0-4E26-9AB0-9270-CA2FA7AC5C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4CBBEC-FDC9-8769-E5F6-87A0824B6B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EB902D-C25A-B348-05BC-E6BB727DF0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8E3F0CE-AFC7-4A45-82EE-7B509ABB357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mathstat.carleton.ca/~rhfischl/great_pyramid/pyramid.jpg&amp;imgrefurl=http://mathstat.carleton.ca/~rhfischl/great_pyramid/great_pyramid.html&amp;h=398&amp;w=547&amp;sz=68&amp;tbnid=U_AXrTzMU0co1M:&amp;tbnh=94&amp;tbnw=130&amp;hl=en&amp;start=1&amp;prev=/images%3Fq%3Dpyramid%26svnum%3D10%26hl%3Den%26lr%3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png"/><Relationship Id="rId3" Type="http://schemas.openxmlformats.org/officeDocument/2006/relationships/hyperlink" Target="http://images.google.co.uk/imgres?imgurl=http://www.bradfitzpatrick.com/stock_illustration/images/cartoon_doctor_001.gif&amp;imgrefurl=http://www.bradfitzpatrick.com/stock_illustration/cartoon_doctor_001.htm&amp;h=180&amp;w=240&amp;sz=9&amp;tbnid=Av5TK6Y4mwRv6M:&amp;tbnh=78&amp;tbnw=104&amp;hl=en&amp;start=1&amp;prev=/images%3Fq%3Dcartoon%2Bdoctor%26svnum%3D10%26hl%3Den%26lr%3D%26sa%3DG" TargetMode="External"/><Relationship Id="rId7" Type="http://schemas.openxmlformats.org/officeDocument/2006/relationships/hyperlink" Target="http://images.google.co.uk/imgres?imgurl=http://www.axelnelson.com/antik/antik.jpg&amp;imgrefurl=http://www.axelnelson.com/skepp/egypt.htm&amp;h=259&amp;w=354&amp;sz=15&amp;tbnid=imVII-HbhbKlLM:&amp;tbnh=85&amp;tbnw=117&amp;hl=en&amp;start=1&amp;prev=/images%3Fq%3Degyptian%2Bships%26svnum%3D10%26hl%3Den%26lr%3D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hyperlink" Target="http://images.google.co.uk/imgres?imgurl=http://members.aol.com/egyptnew/myth/sekmet1.gif&amp;imgrefurl=http://members.aol.com/egyptart/sekmet.html&amp;h=441&amp;w=238&amp;sz=61&amp;tbnid=yLPfAyL_47DV_M:&amp;tbnh=123&amp;tbnw=66&amp;hl=en&amp;start=8&amp;prev=/images%3Fq%3Dsekhmet%26svnum%3D10%26hl%3Den%26lr%3D" TargetMode="External"/><Relationship Id="rId5" Type="http://schemas.openxmlformats.org/officeDocument/2006/relationships/hyperlink" Target="http://images.google.co.uk/imgres?imgurl=http://www.istockphoto.com/file_thumbview_approve/319828/2/istockphoto_319828_the_blacksmith.jpg&amp;imgrefurl=http://www.istockphoto.com/imageindex/319/8/319828/The_Blacksmith.html&amp;h=270&amp;w=266&amp;sz=20&amp;tbnid=yl740sy3YV-cZM:&amp;tbnh=108&amp;tbnw=106&amp;hl=en&amp;start=2&amp;prev=/images%3Fq%3Dcartoon%2Bblacksmith%26svnum%3D10%26hl%3Den%26lr%3D%26sa%3DG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google.co.uk/imgres?imgurl=http://www.earlham.edu/~seidti/iam/papyrus_66a.gif&amp;imgrefurl=http://www.earlham.edu/~seidti/iam/tc_pap66.html&amp;h=650&amp;w=568&amp;sz=334&amp;tbnid=ojruY8Oig9YPLM:&amp;tbnh=135&amp;tbnw=117&amp;hl=en&amp;start=17&amp;prev=/images%3Fq%3Dpapyrus%26svnum%3D10%26hl%3Den%26lr%3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roche.ie/HR/Insite/email_vorlage_files/cartoon_money_01.jpg&amp;imgrefurl=http://www.roche.ie/HR/Insite/Insite_July05_Web.html&amp;h=180&amp;w=240&amp;sz=15&amp;tbnid=b24KDO9DGCKRAM:&amp;tbnh=78&amp;tbnw=104&amp;hl=en&amp;start=1&amp;prev=/images%3Fq%3Dmoney%2Bcartoon%26svnum%3D10%26hl%3Den%26lr%3D%26sa%3D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bradfitzpatrick.com/stock_illustration/images/cartoon_doctor_001.gif&amp;imgrefurl=http://www.bradfitzpatrick.com/stock_illustration/cartoon_doctor_001.htm&amp;h=180&amp;w=240&amp;sz=9&amp;tbnid=Av5TK6Y4mwRv6M:&amp;tbnh=78&amp;tbnw=104&amp;hl=en&amp;start=1&amp;prev=/images%3Fq%3Dcartoon%2Bdoctor%26svnum%3D10%26hl%3Den%26lr%3D%26sa%3D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istockphoto.com/file_thumbview_approve/319828/2/istockphoto_319828_the_blacksmith.jpg&amp;imgrefurl=http://www.istockphoto.com/imageindex/319/8/319828/The_Blacksmith.html&amp;h=270&amp;w=266&amp;sz=20&amp;tbnid=yl740sy3YV-cZM:&amp;tbnh=108&amp;tbnw=106&amp;hl=en&amp;start=2&amp;prev=/images%3Fq%3Dcartoon%2Bblacksmith%26svnum%3D10%26hl%3Den%26lr%3D%26sa%3D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axelnelson.com/antik/antik.jpg&amp;imgrefurl=http://www.axelnelson.com/skepp/egypt.htm&amp;h=259&amp;w=354&amp;sz=15&amp;tbnid=imVII-HbhbKlLM:&amp;tbnh=85&amp;tbnw=117&amp;hl=en&amp;start=1&amp;prev=/images%3Fq%3Degyptian%2Bships%26svnum%3D10%26hl%3Den%26lr%3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earlham.edu/~seidti/iam/papyrus_66a.gif&amp;imgrefurl=http://www.earlham.edu/~seidti/iam/tc_pap66.html&amp;h=650&amp;w=568&amp;sz=334&amp;tbnid=ojruY8Oig9YPLM:&amp;tbnh=135&amp;tbnw=117&amp;hl=en&amp;start=17&amp;prev=/images%3Fq%3Dpapyrus%26svnum%3D10%26hl%3Den%26lr%3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members.aol.com/egyptnew/myth/sekmet1.gif&amp;imgrefurl=http://members.aol.com/egyptart/sekmet.html&amp;h=441&amp;w=238&amp;sz=61&amp;tbnid=yLPfAyL_47DV_M:&amp;tbnh=123&amp;tbnw=66&amp;hl=en&amp;start=8&amp;prev=/images%3Fq%3Dsekhmet%26svnum%3D10%26hl%3Den%26lr%3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429BD28-B691-520F-3983-60AA15A7BD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How did Life in Egypt affect Medicine?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1B9D704-D68C-62D2-5203-3D35D1F9C3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r>
              <a:rPr lang="en-GB" altLang="en-US" sz="3200"/>
              <a:t>Ancient Medicine</a:t>
            </a:r>
          </a:p>
        </p:txBody>
      </p:sp>
      <p:pic>
        <p:nvPicPr>
          <p:cNvPr id="2053" name="Picture 5">
            <a:hlinkClick r:id="rId3"/>
            <a:extLst>
              <a:ext uri="{FF2B5EF4-FFF2-40B4-BE49-F238E27FC236}">
                <a16:creationId xmlns:a16="http://schemas.microsoft.com/office/drawing/2014/main" id="{71E1990C-3792-E598-1415-AFD672C6D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836613"/>
            <a:ext cx="302577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7C8E8A9-55B0-C784-0DCB-AEAD76FA5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Create a pictogram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3E4A13A5-201F-8F90-63CF-49E246CB5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2131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E1257B2-8B0E-E880-275A-3F3D8383E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213100"/>
            <a:ext cx="574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solidFill>
                  <a:schemeClr val="tx2"/>
                </a:solidFill>
              </a:rPr>
              <a:t>How did Life in Egypt affect Medicine?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48AE34D-4B0C-EF43-514C-0861BFFB0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187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18" name="Picture 6">
            <a:hlinkClick r:id="rId3"/>
            <a:extLst>
              <a:ext uri="{FF2B5EF4-FFF2-40B4-BE49-F238E27FC236}">
                <a16:creationId xmlns:a16="http://schemas.microsoft.com/office/drawing/2014/main" id="{7C7CCC7A-01F2-CA9A-CA4F-CC59BEFC0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1368425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>
            <a:hlinkClick r:id="rId5"/>
            <a:extLst>
              <a:ext uri="{FF2B5EF4-FFF2-40B4-BE49-F238E27FC236}">
                <a16:creationId xmlns:a16="http://schemas.microsoft.com/office/drawing/2014/main" id="{B223392F-DFF8-63B1-6EBD-B790AFCD2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557338"/>
            <a:ext cx="1225550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>
            <a:hlinkClick r:id="rId7"/>
            <a:extLst>
              <a:ext uri="{FF2B5EF4-FFF2-40B4-BE49-F238E27FC236}">
                <a16:creationId xmlns:a16="http://schemas.microsoft.com/office/drawing/2014/main" id="{7E75A226-6DBD-1148-100A-5ADFE646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628775"/>
            <a:ext cx="13684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>
            <a:hlinkClick r:id="rId9"/>
            <a:extLst>
              <a:ext uri="{FF2B5EF4-FFF2-40B4-BE49-F238E27FC236}">
                <a16:creationId xmlns:a16="http://schemas.microsoft.com/office/drawing/2014/main" id="{2ABFEF15-8339-597C-6DD8-07F0C22F2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08500"/>
            <a:ext cx="12954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>
            <a:hlinkClick r:id="rId11"/>
            <a:extLst>
              <a:ext uri="{FF2B5EF4-FFF2-40B4-BE49-F238E27FC236}">
                <a16:creationId xmlns:a16="http://schemas.microsoft.com/office/drawing/2014/main" id="{9DBCE786-55B1-ADF0-D8FC-EC99469ED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581525"/>
            <a:ext cx="1873250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>
            <a:extLst>
              <a:ext uri="{FF2B5EF4-FFF2-40B4-BE49-F238E27FC236}">
                <a16:creationId xmlns:a16="http://schemas.microsoft.com/office/drawing/2014/main" id="{24E3AE28-7113-E301-0333-7AC91DBEB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221163"/>
            <a:ext cx="1728788" cy="21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Line 14">
            <a:extLst>
              <a:ext uri="{FF2B5EF4-FFF2-40B4-BE49-F238E27FC236}">
                <a16:creationId xmlns:a16="http://schemas.microsoft.com/office/drawing/2014/main" id="{649DE95C-3866-AED8-8196-888B5822B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3644900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ABB42740-DFE0-5359-ED5F-B55FFF4D7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3789363"/>
            <a:ext cx="730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16BE1243-69D1-18DB-8173-B65617769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37163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9A547E3E-1A6C-0781-733C-64F26685E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6688" y="2565400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42EB54D0-76CA-1A49-1A73-52EF2164F1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2924175"/>
            <a:ext cx="4318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AE1D799B-C8C0-158E-B3E4-5088AB4F59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6463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4E66F786-FA4B-E88A-2E18-63246BEE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 b="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 b="0">
              <a:cs typeface="Arial" panose="020B0604020202020204" pitchFamily="34" charset="0"/>
            </a:endParaRPr>
          </a:p>
          <a:p>
            <a:endParaRPr lang="en-GB" altLang="en-US" sz="2400" b="0">
              <a:cs typeface="Arial" panose="020B0604020202020204" pitchFamily="34" charset="0"/>
            </a:endParaRPr>
          </a:p>
          <a:p>
            <a:endParaRPr lang="en-GB" altLang="en-US" sz="2400" b="0">
              <a:cs typeface="Arial" panose="020B0604020202020204" pitchFamily="34" charset="0"/>
            </a:endParaRPr>
          </a:p>
          <a:p>
            <a:endParaRPr lang="en-GB" altLang="en-US" sz="2400" b="0">
              <a:cs typeface="Arial" panose="020B0604020202020204" pitchFamily="34" charset="0"/>
            </a:endParaRPr>
          </a:p>
          <a:p>
            <a:endParaRPr lang="en-GB" altLang="en-US" sz="2400" b="0">
              <a:cs typeface="Arial" panose="020B0604020202020204" pitchFamily="34" charset="0"/>
            </a:endParaRPr>
          </a:p>
          <a:p>
            <a:r>
              <a:rPr lang="en-GB" altLang="en-US" sz="2400" b="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 b="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896A9E3-864C-EC47-D52E-1A4267E88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Ancient Medicine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F60563D-0388-2443-1F7F-C5207C8DD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3000BC – 500AD</a:t>
            </a:r>
          </a:p>
          <a:p>
            <a:r>
              <a:rPr lang="en-GB" altLang="en-US"/>
              <a:t>Egyptians 3000BC-1000BC</a:t>
            </a:r>
          </a:p>
          <a:p>
            <a:r>
              <a:rPr lang="en-GB" altLang="en-US"/>
              <a:t>Greeks 1000BC – 500BC</a:t>
            </a:r>
          </a:p>
          <a:p>
            <a:r>
              <a:rPr lang="en-GB" altLang="en-US"/>
              <a:t>Romans 500BC – 500 AD</a:t>
            </a:r>
          </a:p>
          <a:p>
            <a:r>
              <a:rPr lang="en-GB" altLang="en-US"/>
              <a:t>Key – examine patterns and themes across the period</a:t>
            </a:r>
          </a:p>
          <a:p>
            <a:r>
              <a:rPr lang="en-GB" altLang="en-US"/>
              <a:t>Focus: Egypt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4D9ED26-9818-2297-AA9C-1C84A8213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Egypt – A Wealthy Country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AD0633-5204-8568-7035-8D7D647E9A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Wealthy country</a:t>
            </a:r>
          </a:p>
          <a:p>
            <a:r>
              <a:rPr lang="en-GB" altLang="en-US" sz="2800"/>
              <a:t>Powerful rulers</a:t>
            </a:r>
          </a:p>
          <a:p>
            <a:r>
              <a:rPr lang="en-GB" altLang="en-US" sz="2800"/>
              <a:t>Trade</a:t>
            </a:r>
          </a:p>
          <a:p>
            <a:r>
              <a:rPr lang="en-GB" altLang="en-US" sz="2800"/>
              <a:t>Farmers</a:t>
            </a:r>
          </a:p>
          <a:p>
            <a:r>
              <a:rPr lang="en-GB" altLang="en-US" sz="2800"/>
              <a:t>Writing</a:t>
            </a:r>
          </a:p>
          <a:p>
            <a:r>
              <a:rPr lang="en-GB" altLang="en-US" sz="2800"/>
              <a:t>Led to various improvements in medicine</a:t>
            </a:r>
          </a:p>
        </p:txBody>
      </p:sp>
      <p:pic>
        <p:nvPicPr>
          <p:cNvPr id="5126" name="Picture 6">
            <a:hlinkClick r:id="rId3"/>
            <a:extLst>
              <a:ext uri="{FF2B5EF4-FFF2-40B4-BE49-F238E27FC236}">
                <a16:creationId xmlns:a16="http://schemas.microsoft.com/office/drawing/2014/main" id="{0D918F84-7ADB-F8D0-D669-31D78616C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44675"/>
            <a:ext cx="352742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E09170E-4678-B7B9-4280-B9DF86F7D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Specialists Doctors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BEE46F-4194-8303-D3F0-16B8BABE4A9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Educated doctors</a:t>
            </a:r>
          </a:p>
          <a:p>
            <a:r>
              <a:rPr lang="en-GB" altLang="en-US" sz="2800"/>
              <a:t>Pharaoh had his own physician</a:t>
            </a:r>
          </a:p>
          <a:p>
            <a:r>
              <a:rPr lang="en-GB" altLang="en-US" sz="2800"/>
              <a:t>Only the rich could afford doctors</a:t>
            </a:r>
          </a:p>
          <a:p>
            <a:r>
              <a:rPr lang="en-GB" altLang="en-US" sz="2800"/>
              <a:t>Doctors researched new ways to treat patients</a:t>
            </a:r>
          </a:p>
          <a:p>
            <a:endParaRPr lang="en-GB" altLang="en-US" sz="2800"/>
          </a:p>
        </p:txBody>
      </p:sp>
      <p:pic>
        <p:nvPicPr>
          <p:cNvPr id="6150" name="Picture 6">
            <a:hlinkClick r:id="rId3"/>
            <a:extLst>
              <a:ext uri="{FF2B5EF4-FFF2-40B4-BE49-F238E27FC236}">
                <a16:creationId xmlns:a16="http://schemas.microsoft.com/office/drawing/2014/main" id="{4FF330C9-1019-97A5-EA1D-DF6306F4B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3168650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B5BCF34E-EE53-27E2-086C-E43578D9C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Metal Workers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7822957-5FCD-B6CB-1D35-CC515BCF2F8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Skilled workers</a:t>
            </a:r>
          </a:p>
          <a:p>
            <a:r>
              <a:rPr lang="en-GB" altLang="en-US" sz="2800"/>
              <a:t>Produced tools and jewellery</a:t>
            </a:r>
          </a:p>
          <a:p>
            <a:r>
              <a:rPr lang="en-GB" altLang="en-US" sz="2800"/>
              <a:t>Also developed new surgical instruments</a:t>
            </a:r>
          </a:p>
          <a:p>
            <a:r>
              <a:rPr lang="en-GB" altLang="en-US" sz="2800"/>
              <a:t>Linked to doctors who would use medical instruments</a:t>
            </a:r>
          </a:p>
        </p:txBody>
      </p:sp>
      <p:pic>
        <p:nvPicPr>
          <p:cNvPr id="7177" name="Picture 9">
            <a:hlinkClick r:id="rId3"/>
            <a:extLst>
              <a:ext uri="{FF2B5EF4-FFF2-40B4-BE49-F238E27FC236}">
                <a16:creationId xmlns:a16="http://schemas.microsoft.com/office/drawing/2014/main" id="{DA8F4281-104D-3462-A4D5-9EAEEEAC2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60045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13BEDFE-4EEA-0A30-D15E-E19BF68AD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5F1CA5-8137-6E41-28AE-34F8663904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Links with India, Africa and China</a:t>
            </a:r>
          </a:p>
          <a:p>
            <a:r>
              <a:rPr lang="en-GB" altLang="en-US" sz="2800"/>
              <a:t>Traded Egyptian goods for herbs</a:t>
            </a:r>
          </a:p>
          <a:p>
            <a:r>
              <a:rPr lang="en-GB" altLang="en-US" sz="2800"/>
              <a:t>Made herbal remedies</a:t>
            </a:r>
          </a:p>
        </p:txBody>
      </p:sp>
      <p:pic>
        <p:nvPicPr>
          <p:cNvPr id="9222" name="Picture 6">
            <a:hlinkClick r:id="rId3"/>
            <a:extLst>
              <a:ext uri="{FF2B5EF4-FFF2-40B4-BE49-F238E27FC236}">
                <a16:creationId xmlns:a16="http://schemas.microsoft.com/office/drawing/2014/main" id="{662FEA41-A06E-2170-D295-3959C7194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28775"/>
            <a:ext cx="3960812" cy="446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1126B3-0EB6-3606-7773-3F6E21169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Writing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1899DB7-BEC3-E3BC-8553-2A27D227044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Papyrus</a:t>
            </a:r>
          </a:p>
          <a:p>
            <a:r>
              <a:rPr lang="en-GB" altLang="en-US" sz="2800"/>
              <a:t>Writing was easier</a:t>
            </a:r>
          </a:p>
          <a:p>
            <a:r>
              <a:rPr lang="en-GB" altLang="en-US" sz="2800"/>
              <a:t>Remedies and records were kept</a:t>
            </a:r>
          </a:p>
          <a:p>
            <a:r>
              <a:rPr lang="en-GB" altLang="en-US" sz="2800"/>
              <a:t>These could be passed on</a:t>
            </a:r>
          </a:p>
        </p:txBody>
      </p:sp>
      <p:pic>
        <p:nvPicPr>
          <p:cNvPr id="10246" name="Picture 6">
            <a:hlinkClick r:id="rId3"/>
            <a:extLst>
              <a:ext uri="{FF2B5EF4-FFF2-40B4-BE49-F238E27FC236}">
                <a16:creationId xmlns:a16="http://schemas.microsoft.com/office/drawing/2014/main" id="{1A1E4D95-3C02-D70C-DB9B-007076787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671888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99C251C-FACA-DDF3-973B-E98070080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Religion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A9BF67-2DCE-4B7D-89A8-7080E8F383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Supernatural approach</a:t>
            </a:r>
          </a:p>
          <a:p>
            <a:r>
              <a:rPr lang="en-GB" altLang="en-US" sz="2800"/>
              <a:t>Gods e.g. Sekhmet</a:t>
            </a:r>
          </a:p>
          <a:p>
            <a:r>
              <a:rPr lang="en-GB" altLang="en-US" sz="2800"/>
              <a:t>Mummification</a:t>
            </a:r>
          </a:p>
          <a:p>
            <a:r>
              <a:rPr lang="en-GB" altLang="en-US" sz="2800"/>
              <a:t>Dissection forbidden</a:t>
            </a:r>
          </a:p>
        </p:txBody>
      </p:sp>
      <p:pic>
        <p:nvPicPr>
          <p:cNvPr id="11270" name="Picture 6">
            <a:hlinkClick r:id="rId3"/>
            <a:extLst>
              <a:ext uri="{FF2B5EF4-FFF2-40B4-BE49-F238E27FC236}">
                <a16:creationId xmlns:a16="http://schemas.microsoft.com/office/drawing/2014/main" id="{AA6AE79B-00F8-C171-65BA-3E7B06E0F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57338"/>
            <a:ext cx="302418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5E0A7A0-FAE2-6BEA-D879-47AD2C043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Nile and Farming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BBA9FBC-A6E5-EA39-F793-88B68820454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Nile important to way of life</a:t>
            </a:r>
          </a:p>
          <a:p>
            <a:r>
              <a:rPr lang="en-GB" altLang="en-US" sz="2800"/>
              <a:t>Doctors based medical ideas on the Nile</a:t>
            </a:r>
          </a:p>
          <a:p>
            <a:r>
              <a:rPr lang="en-GB" altLang="en-US" sz="2800"/>
              <a:t>Channel system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22164D0B-35A1-4C48-E884-192A23E43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38163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235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How did Life in Egypt affect Medicine?</vt:lpstr>
      <vt:lpstr>Ancient Medicine</vt:lpstr>
      <vt:lpstr>Egypt – A Wealthy Country</vt:lpstr>
      <vt:lpstr>Specialists Doctors</vt:lpstr>
      <vt:lpstr>Metal Workers</vt:lpstr>
      <vt:lpstr>Trade</vt:lpstr>
      <vt:lpstr>Writing</vt:lpstr>
      <vt:lpstr>Religion</vt:lpstr>
      <vt:lpstr>The Nile and Farming</vt:lpstr>
      <vt:lpstr>Create a pictogram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Life in Egypt affect Medicine?</dc:title>
  <dc:subject>How did Life in Egypt affect Medicine?</dc:subject>
  <dc:creator>cjames</dc:creator>
  <cp:keywords>How did Life in Egypt affect Medicine?</cp:keywords>
  <dc:description>How did Life in Egypt affect Medicine?</dc:description>
  <cp:lastModifiedBy>Nayan GRIFFITHS</cp:lastModifiedBy>
  <cp:revision>4</cp:revision>
  <dcterms:created xsi:type="dcterms:W3CDTF">2006-02-09T10:20:15Z</dcterms:created>
  <dcterms:modified xsi:type="dcterms:W3CDTF">2023-06-06T10:43:18Z</dcterms:modified>
  <cp:category>How did Life in Egypt affect Medicine?</cp:category>
</cp:coreProperties>
</file>